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1" r:id="rId3"/>
    <p:sldId id="293" r:id="rId4"/>
    <p:sldId id="279" r:id="rId5"/>
    <p:sldId id="278" r:id="rId6"/>
    <p:sldId id="281" r:id="rId7"/>
    <p:sldId id="269" r:id="rId8"/>
    <p:sldId id="280" r:id="rId9"/>
    <p:sldId id="282" r:id="rId10"/>
    <p:sldId id="285" r:id="rId11"/>
    <p:sldId id="286" r:id="rId12"/>
    <p:sldId id="290" r:id="rId13"/>
    <p:sldId id="283" r:id="rId14"/>
    <p:sldId id="287" r:id="rId15"/>
    <p:sldId id="288" r:id="rId16"/>
    <p:sldId id="289" r:id="rId17"/>
    <p:sldId id="291" r:id="rId18"/>
    <p:sldId id="292" r:id="rId19"/>
    <p:sldId id="266" r:id="rId20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104"/>
      </p:cViewPr>
      <p:guideLst>
        <p:guide orient="horz" pos="2256"/>
        <p:guide pos="2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4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DataMidWare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801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L</a:t>
            </a:r>
            <a:r>
              <a:rPr lang="en-US" dirty="0" smtClean="0">
                <a:solidFill>
                  <a:srgbClr val="0000FF"/>
                </a:solidFill>
              </a:rPr>
              <a:t>ibraries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But Data preparation is challenging for multiple reasons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</a:p>
          <a:p>
            <a:pPr marL="457200" lvl="1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     on </a:t>
            </a:r>
            <a:r>
              <a:rPr lang="en-US" sz="1100" dirty="0"/>
              <a:t>average </a:t>
            </a:r>
            <a:r>
              <a:rPr lang="en-US" sz="1100" b="1" dirty="0">
                <a:solidFill>
                  <a:srgbClr val="FF0000"/>
                </a:solidFill>
              </a:rPr>
              <a:t>45%</a:t>
            </a:r>
            <a:r>
              <a:rPr lang="en-US" sz="1100" b="1" dirty="0"/>
              <a:t> </a:t>
            </a:r>
            <a:r>
              <a:rPr lang="en-US" sz="1100" dirty="0"/>
              <a:t>of time is spent </a:t>
            </a:r>
            <a:r>
              <a:rPr lang="en-US" sz="1100" dirty="0" smtClean="0"/>
              <a:t>on </a:t>
            </a:r>
            <a:r>
              <a:rPr lang="en-US" sz="1100" dirty="0"/>
              <a:t>data </a:t>
            </a:r>
            <a:r>
              <a:rPr lang="en-US" sz="1100" dirty="0" smtClean="0"/>
              <a:t>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</a:p>
          <a:p>
            <a:r>
              <a:rPr lang="en-US" sz="1200" dirty="0" smtClean="0"/>
              <a:t>Data </a:t>
            </a:r>
            <a:r>
              <a:rPr lang="en-US" sz="1200" dirty="0"/>
              <a:t>cleaning and preparation takes </a:t>
            </a:r>
            <a:r>
              <a:rPr lang="en-US" sz="1200" dirty="0" smtClean="0"/>
              <a:t>valuable </a:t>
            </a:r>
            <a:r>
              <a:rPr lang="en-US" sz="1200" dirty="0"/>
              <a:t>time away from real data science work </a:t>
            </a:r>
            <a:r>
              <a:rPr lang="mr-IN" sz="1200" dirty="0"/>
              <a:t>–</a:t>
            </a:r>
            <a:r>
              <a:rPr lang="en-US" sz="1200" dirty="0"/>
              <a:t> model building and </a:t>
            </a:r>
            <a:r>
              <a:rPr lang="en-US" sz="1200" dirty="0" smtClean="0"/>
              <a:t>deployment</a:t>
            </a:r>
          </a:p>
          <a:p>
            <a:r>
              <a:rPr lang="en-US" sz="1200" dirty="0" smtClean="0"/>
              <a:t>According to </a:t>
            </a:r>
            <a:r>
              <a:rPr lang="en-US" sz="1200" dirty="0" smtClean="0">
                <a:hlinkClick r:id="rId3"/>
              </a:rPr>
              <a:t>Anaconda’s survey</a:t>
            </a:r>
            <a:r>
              <a:rPr lang="en-US" sz="1200" dirty="0" smtClean="0"/>
              <a:t>, </a:t>
            </a:r>
            <a:r>
              <a:rPr lang="en-US" sz="1200" b="1" dirty="0" smtClean="0">
                <a:solidFill>
                  <a:srgbClr val="FF0000"/>
                </a:solidFill>
              </a:rPr>
              <a:t>47%</a:t>
            </a:r>
            <a:r>
              <a:rPr lang="en-US" sz="1200" b="1" dirty="0" smtClean="0"/>
              <a:t> </a:t>
            </a:r>
            <a:r>
              <a:rPr lang="en-US" sz="12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88924" y="1235986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69467" y="3980094"/>
            <a:ext cx="8229600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</a:t>
            </a:r>
            <a:r>
              <a:rPr lang="en-US" dirty="0" smtClean="0"/>
              <a:t>preparation, analysis, and visualization tasks by </a:t>
            </a:r>
            <a:r>
              <a:rPr lang="en-US" dirty="0" smtClean="0"/>
              <a:t>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</a:t>
            </a:r>
            <a:r>
              <a:rPr lang="en-US" sz="1800" dirty="0" smtClean="0"/>
              <a:t>data middleware implemented in Python 3.7. </a:t>
            </a:r>
            <a:endParaRPr lang="en-US" sz="18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28371"/>
              </p:ext>
            </p:extLst>
          </p:nvPr>
        </p:nvGraphicFramePr>
        <p:xfrm>
          <a:off x="151883" y="1061943"/>
          <a:ext cx="8833095" cy="451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138772</TotalTime>
  <Words>1572</Words>
  <Application>Microsoft Macintosh PowerPoint</Application>
  <PresentationFormat>On-screen Show (16:10)</PresentationFormat>
  <Paragraphs>277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 Code Architecture Representation using Component View</vt:lpstr>
      <vt:lpstr>Software, Tools, Libraries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subject/>
  <dc:creator>Majid Shoushtari</dc:creator>
  <cp:keywords>Approximate Computing</cp:keywords>
  <dc:description/>
  <cp:lastModifiedBy>ss ss</cp:lastModifiedBy>
  <cp:revision>3105</cp:revision>
  <dcterms:created xsi:type="dcterms:W3CDTF">2012-09-25T05:53:19Z</dcterms:created>
  <dcterms:modified xsi:type="dcterms:W3CDTF">2020-11-10T06:29:39Z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